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s/slide76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s/slide83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slides/slide72.xml" ContentType="application/vnd.openxmlformats-officedocument.presentationml.slide+xml"/>
  <Override PartName="/ppt/slides/slide90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theme/themeOverride1.xml" ContentType="application/vnd.openxmlformats-officedocument.themeOverr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s/slide79.xml" ContentType="application/vnd.openxmlformats-officedocument.presentationml.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68.xml" ContentType="application/vnd.openxmlformats-officedocument.presentationml.slide+xml"/>
  <Override PartName="/ppt/slides/slide77.xml" ContentType="application/vnd.openxmlformats-officedocument.presentationml.slide+xml"/>
  <Override PartName="/ppt/slides/slide8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s/slide75.xml" ContentType="application/vnd.openxmlformats-officedocument.presentationml.slide+xml"/>
  <Override PartName="/ppt/slides/slide86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slides/slide73.xml" ContentType="application/vnd.openxmlformats-officedocument.presentationml.slide+xml"/>
  <Override PartName="/ppt/slides/slide84.xml" ContentType="application/vnd.openxmlformats-officedocument.presentationml.slide+xml"/>
  <Override PartName="/ppt/slides/slide9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s/slide71.xml" ContentType="application/vnd.openxmlformats-officedocument.presentationml.slide+xml"/>
  <Override PartName="/ppt/slides/slide80.xml" ContentType="application/vnd.openxmlformats-officedocument.presentationml.slide+xml"/>
  <Override PartName="/ppt/slides/slide82.xml" ContentType="application/vnd.openxmlformats-officedocument.presentationml.slide+xml"/>
  <Override PartName="/ppt/slides/slide9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theme/themeOverride4.xml" ContentType="application/vnd.openxmlformats-officedocument.themeOverr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89.xml" ContentType="application/vnd.openxmlformats-officedocument.presentationml.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ppt/slides/slide78.xml" ContentType="application/vnd.openxmlformats-officedocument.presentationml.slide+xml"/>
  <Override PartName="/ppt/slides/slide87.xml" ContentType="application/vnd.openxmlformats-officedocument.presentationml.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s/slide85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s/slide74.xml" ContentType="application/vnd.openxmlformats-officedocument.presentationml.slide+xml"/>
  <Override PartName="/ppt/slides/slide92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s/slide81.xml" ContentType="application/vnd.openxmlformats-officedocument.presentationml.slide+xml"/>
  <Override PartName="/ppt/theme/themeOverride3.xml" ContentType="application/vnd.openxmlformats-officedocument.themeOverride+xml"/>
  <Default Extension="wmf" ContentType="image/x-wmf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slides/slide70.xml" ContentType="application/vnd.openxmlformats-officedocument.presentationml.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300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295" r:id="rId42"/>
    <p:sldId id="296" r:id="rId43"/>
    <p:sldId id="297" r:id="rId44"/>
    <p:sldId id="298" r:id="rId45"/>
    <p:sldId id="299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  <p:sldId id="309" r:id="rId55"/>
    <p:sldId id="310" r:id="rId56"/>
    <p:sldId id="311" r:id="rId57"/>
    <p:sldId id="312" r:id="rId58"/>
    <p:sldId id="313" r:id="rId59"/>
    <p:sldId id="314" r:id="rId60"/>
    <p:sldId id="315" r:id="rId61"/>
    <p:sldId id="316" r:id="rId62"/>
    <p:sldId id="317" r:id="rId63"/>
    <p:sldId id="318" r:id="rId64"/>
    <p:sldId id="319" r:id="rId65"/>
    <p:sldId id="320" r:id="rId66"/>
    <p:sldId id="321" r:id="rId67"/>
    <p:sldId id="322" r:id="rId68"/>
    <p:sldId id="323" r:id="rId69"/>
    <p:sldId id="324" r:id="rId70"/>
    <p:sldId id="325" r:id="rId71"/>
    <p:sldId id="326" r:id="rId72"/>
    <p:sldId id="327" r:id="rId73"/>
    <p:sldId id="328" r:id="rId74"/>
    <p:sldId id="329" r:id="rId75"/>
    <p:sldId id="330" r:id="rId76"/>
    <p:sldId id="331" r:id="rId77"/>
    <p:sldId id="332" r:id="rId78"/>
    <p:sldId id="333" r:id="rId79"/>
    <p:sldId id="334" r:id="rId80"/>
    <p:sldId id="335" r:id="rId81"/>
    <p:sldId id="336" r:id="rId82"/>
    <p:sldId id="337" r:id="rId83"/>
    <p:sldId id="338" r:id="rId84"/>
    <p:sldId id="339" r:id="rId85"/>
    <p:sldId id="340" r:id="rId86"/>
    <p:sldId id="341" r:id="rId87"/>
    <p:sldId id="342" r:id="rId88"/>
    <p:sldId id="343" r:id="rId89"/>
    <p:sldId id="344" r:id="rId90"/>
    <p:sldId id="345" r:id="rId91"/>
    <p:sldId id="346" r:id="rId92"/>
    <p:sldId id="347" r:id="rId93"/>
    <p:sldId id="348" r:id="rId94"/>
  </p:sldIdLst>
  <p:sldSz cx="9144000" cy="6858000" type="screen4x3"/>
  <p:notesSz cx="6851650" cy="89249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97" Type="http://schemas.openxmlformats.org/officeDocument/2006/relationships/viewProps" Target="view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notesMaster" Target="notesMasters/notesMaster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68625" cy="446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151" tIns="45075" rIns="90151" bIns="45075" numCol="1" anchor="t" anchorCtr="0" compatLnSpc="1">
            <a:prstTxWarp prst="textNoShape">
              <a:avLst/>
            </a:prstTxWarp>
          </a:bodyPr>
          <a:lstStyle>
            <a:lvl1pPr defTabSz="90170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1438" y="0"/>
            <a:ext cx="2968625" cy="446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151" tIns="45075" rIns="90151" bIns="45075" numCol="1" anchor="t" anchorCtr="0" compatLnSpc="1">
            <a:prstTxWarp prst="textNoShape">
              <a:avLst/>
            </a:prstTxWarp>
          </a:bodyPr>
          <a:lstStyle>
            <a:lvl1pPr algn="r" defTabSz="901700">
              <a:defRPr sz="1200"/>
            </a:lvl1pPr>
          </a:lstStyle>
          <a:p>
            <a:pPr>
              <a:defRPr/>
            </a:pPr>
            <a:fld id="{9749C2A9-52EC-416C-B806-CB30DB7AEE88}" type="datetimeFigureOut">
              <a:rPr lang="en-US"/>
              <a:pPr>
                <a:defRPr/>
              </a:pPr>
              <a:t>1/12/2010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69925"/>
            <a:ext cx="4462462" cy="3346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238625"/>
            <a:ext cx="5480050" cy="401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151" tIns="45075" rIns="90151" bIns="4507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477250"/>
            <a:ext cx="2968625" cy="446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151" tIns="45075" rIns="90151" bIns="45075" numCol="1" anchor="b" anchorCtr="0" compatLnSpc="1">
            <a:prstTxWarp prst="textNoShape">
              <a:avLst/>
            </a:prstTxWarp>
          </a:bodyPr>
          <a:lstStyle>
            <a:lvl1pPr defTabSz="90170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1438" y="8477250"/>
            <a:ext cx="2968625" cy="446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151" tIns="45075" rIns="90151" bIns="45075" numCol="1" anchor="b" anchorCtr="0" compatLnSpc="1">
            <a:prstTxWarp prst="textNoShape">
              <a:avLst/>
            </a:prstTxWarp>
          </a:bodyPr>
          <a:lstStyle>
            <a:lvl1pPr algn="r" defTabSz="901700">
              <a:defRPr sz="1200"/>
            </a:lvl1pPr>
          </a:lstStyle>
          <a:p>
            <a:pPr>
              <a:defRPr/>
            </a:pPr>
            <a:fld id="{E48A5CE6-E058-41E0-9F29-FF3EF412EA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6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6627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7B3E1A0-77A7-4134-99F8-58546C99DD37}" type="slidenum">
              <a:rPr lang="en-US" smtClean="0"/>
              <a:pPr/>
              <a:t>12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7042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8704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8257BFF-EA48-42B6-B53E-C0007A064656}" type="slidenum">
              <a:rPr lang="en-US" smtClean="0"/>
              <a:pPr/>
              <a:t>70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9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grpSp>
        <p:nvGrpSpPr>
          <p:cNvPr id="5" name="Group 1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reeform 6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/>
            </a:p>
          </p:txBody>
        </p:sp>
        <p:sp>
          <p:nvSpPr>
            <p:cNvPr id="7" name="Freeform 7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/>
            </a:p>
          </p:txBody>
        </p:sp>
        <p:sp>
          <p:nvSpPr>
            <p:cNvPr id="8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>
                <a:defRPr/>
              </a:pPr>
              <a:endParaRPr lang="en-US"/>
            </a:p>
          </p:txBody>
        </p:sp>
        <p:cxnSp>
          <p:nvCxnSpPr>
            <p:cNvPr id="10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1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2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A1D4561B-1CEF-40C3-AB63-913960E242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DB2D9B-FF87-456D-B38A-01DA492199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24D03C-5ED0-46E4-AACB-2071B269DB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0F9EDC-8E93-408E-AFF5-D34C9917AB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6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Chevron 7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E514CA0-4DDF-4213-896B-8F03D16E53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BCF77E9-E302-4CC3-A920-AC3D5D3B75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AC0A3C3-A29E-4601-B874-DD3C49F4E6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F1A6BFB-3FBF-4618-A861-CE24250D1B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02A0BF-17DA-41CD-B04F-F11301C96E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F9AC081-B80B-4858-9918-110AE246C2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7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reeform 8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8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11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Chevron 12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756CFE5D-EDDB-40B0-B875-C83FDA48B9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EB444727-2A07-4D22-92FB-11CF26E52A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8" r:id="rId2"/>
    <p:sldLayoutId id="2147483673" r:id="rId3"/>
    <p:sldLayoutId id="2147483674" r:id="rId4"/>
    <p:sldLayoutId id="2147483675" r:id="rId5"/>
    <p:sldLayoutId id="2147483676" r:id="rId6"/>
    <p:sldLayoutId id="2147483669" r:id="rId7"/>
    <p:sldLayoutId id="2147483677" r:id="rId8"/>
    <p:sldLayoutId id="2147483678" r:id="rId9"/>
    <p:sldLayoutId id="2147483670" r:id="rId10"/>
    <p:sldLayoutId id="214748367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/>
              <a:t>Semester Test Review</a:t>
            </a:r>
          </a:p>
        </p:txBody>
      </p:sp>
      <p:sp>
        <p:nvSpPr>
          <p:cNvPr id="14338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3611563"/>
            <a:ext cx="7772400" cy="1200150"/>
          </a:xfrm>
        </p:spPr>
        <p:txBody>
          <a:bodyPr/>
          <a:lstStyle/>
          <a:p>
            <a:pPr marR="0" eaLnBrk="1" hangingPunct="1"/>
            <a:r>
              <a:rPr lang="en-US" smtClean="0"/>
              <a:t>Personal Finance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Why is the interest rate usually higher on credit cards than on other types of loans?</a:t>
            </a:r>
          </a:p>
          <a:p>
            <a:pPr eaLnBrk="1" hangingPunct="1"/>
            <a:r>
              <a:rPr lang="en-US" sz="4000" smtClean="0"/>
              <a:t>Credit cards have a high rate of default &amp; are risky for lenders 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7000" dirty="0"/>
              <a:t>9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5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5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4400" smtClean="0"/>
              <a:t>What is inflation?</a:t>
            </a:r>
          </a:p>
          <a:p>
            <a:pPr eaLnBrk="1" hangingPunct="1"/>
            <a:r>
              <a:rPr lang="en-US" sz="4400" smtClean="0"/>
              <a:t>The increase in the cost of living. </a:t>
            </a:r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7000" dirty="0"/>
              <a:t>10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5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5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4400" smtClean="0"/>
              <a:t>Which stock pays dividends first, preferred or common?</a:t>
            </a:r>
          </a:p>
          <a:p>
            <a:pPr eaLnBrk="1" hangingPunct="1"/>
            <a:r>
              <a:rPr lang="en-US" sz="4400" smtClean="0"/>
              <a:t>Preferred </a:t>
            </a:r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7000" dirty="0"/>
              <a:t>11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6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6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4800" smtClean="0"/>
              <a:t>What is selling short?</a:t>
            </a:r>
          </a:p>
          <a:p>
            <a:pPr eaLnBrk="1" hangingPunct="1"/>
            <a:r>
              <a:rPr lang="en-US" sz="4800" smtClean="0"/>
              <a:t>Selling stock borrowed from a broker that must later be repaid</a:t>
            </a:r>
            <a:r>
              <a:rPr lang="en-US" smtClean="0"/>
              <a:t>. </a:t>
            </a:r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7000" dirty="0"/>
              <a:t>12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6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6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4400" smtClean="0"/>
              <a:t>A term for the owners of a corporation.</a:t>
            </a:r>
          </a:p>
          <a:p>
            <a:pPr eaLnBrk="1" hangingPunct="1"/>
            <a:r>
              <a:rPr lang="en-US" sz="4400" smtClean="0"/>
              <a:t>Shareholders or stockholders </a:t>
            </a:r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7000" dirty="0"/>
              <a:t>13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6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6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4400" smtClean="0"/>
              <a:t>List the highest bond rating.</a:t>
            </a:r>
          </a:p>
          <a:p>
            <a:pPr eaLnBrk="1" hangingPunct="1"/>
            <a:r>
              <a:rPr lang="en-US" sz="4400" smtClean="0"/>
              <a:t>AAA </a:t>
            </a:r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7200" dirty="0"/>
              <a:t>14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6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6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4400" smtClean="0"/>
              <a:t>A term for a bond in default.</a:t>
            </a:r>
          </a:p>
          <a:p>
            <a:pPr eaLnBrk="1" hangingPunct="1"/>
            <a:r>
              <a:rPr lang="en-US" sz="4400" smtClean="0"/>
              <a:t>Junk bond </a:t>
            </a:r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7200" dirty="0"/>
              <a:t>15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7200" dirty="0" smtClean="0"/>
              <a:t>16</a:t>
            </a:r>
            <a:endParaRPr lang="en-US" sz="72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4400" smtClean="0"/>
              <a:t>When a bond is purchased for less than its face value.</a:t>
            </a:r>
          </a:p>
          <a:p>
            <a:pPr eaLnBrk="1" hangingPunct="1"/>
            <a:r>
              <a:rPr lang="en-US" sz="4400" smtClean="0"/>
              <a:t>Discount </a:t>
            </a:r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7200" dirty="0"/>
              <a:t>17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7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7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Which type of bonds are associated with the highest interest rate? Why?</a:t>
            </a:r>
          </a:p>
          <a:p>
            <a:pPr eaLnBrk="1" hangingPunct="1"/>
            <a:r>
              <a:rPr lang="en-US" sz="4000" smtClean="0"/>
              <a:t>Corporate, risk </a:t>
            </a:r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7200" dirty="0"/>
              <a:t>18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37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37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5400" smtClean="0"/>
              <a:t>What is an overdraft?</a:t>
            </a:r>
          </a:p>
          <a:p>
            <a:pPr eaLnBrk="1" hangingPunct="1"/>
            <a:r>
              <a:rPr lang="en-US" sz="5400" smtClean="0"/>
              <a:t>NSF check 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7000" dirty="0"/>
              <a:t>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4400" smtClean="0"/>
              <a:t>A risk where you could experience losses in your income or standard of living.</a:t>
            </a:r>
          </a:p>
          <a:p>
            <a:pPr eaLnBrk="1" hangingPunct="1"/>
            <a:r>
              <a:rPr lang="en-US" sz="4400" smtClean="0"/>
              <a:t>Personal risk </a:t>
            </a:r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7200" dirty="0"/>
              <a:t>19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48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48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4400" smtClean="0"/>
              <a:t>Why do corporations sell bonds?</a:t>
            </a:r>
          </a:p>
          <a:p>
            <a:pPr eaLnBrk="1" hangingPunct="1"/>
            <a:r>
              <a:rPr lang="en-US" sz="4400" smtClean="0"/>
              <a:t>To raise capital </a:t>
            </a:r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7200" dirty="0"/>
              <a:t>20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58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58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4400" smtClean="0"/>
              <a:t>A risk where there is a chance of a loss as well as a chance of a gain.</a:t>
            </a:r>
          </a:p>
          <a:p>
            <a:pPr eaLnBrk="1" hangingPunct="1"/>
            <a:r>
              <a:rPr lang="en-US" sz="4400" smtClean="0"/>
              <a:t>Speculative risk </a:t>
            </a:r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7200" dirty="0"/>
              <a:t>21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68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68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4400" smtClean="0"/>
              <a:t>The policyholder should be put back into the same condition as they were prior to the loss.</a:t>
            </a:r>
          </a:p>
          <a:p>
            <a:pPr eaLnBrk="1" hangingPunct="1"/>
            <a:r>
              <a:rPr lang="en-US" sz="4400" smtClean="0"/>
              <a:t>Indemnification </a:t>
            </a:r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7200" dirty="0"/>
              <a:t>22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78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78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4400" smtClean="0"/>
              <a:t>What is buying on margin?</a:t>
            </a:r>
          </a:p>
          <a:p>
            <a:pPr eaLnBrk="1" hangingPunct="1"/>
            <a:r>
              <a:rPr lang="en-US" sz="4400" smtClean="0"/>
              <a:t>Using leverage </a:t>
            </a:r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7200" dirty="0"/>
              <a:t>23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89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89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4400" smtClean="0"/>
              <a:t>When a bond is purchased for more than its face value.</a:t>
            </a:r>
          </a:p>
          <a:p>
            <a:pPr eaLnBrk="1" hangingPunct="1"/>
            <a:r>
              <a:rPr lang="en-US" sz="4400" smtClean="0"/>
              <a:t>premium</a:t>
            </a:r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7200" dirty="0"/>
              <a:t>24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99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99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4400" smtClean="0"/>
              <a:t>A term for a person who will inherit money from another.</a:t>
            </a:r>
          </a:p>
          <a:p>
            <a:pPr eaLnBrk="1" hangingPunct="1"/>
            <a:r>
              <a:rPr lang="en-US" sz="4400" smtClean="0"/>
              <a:t>Heir or beneficiary </a:t>
            </a:r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7200" dirty="0"/>
              <a:t>25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4400" smtClean="0"/>
              <a:t>A loan to purchase real estate.</a:t>
            </a:r>
          </a:p>
          <a:p>
            <a:pPr eaLnBrk="1" hangingPunct="1"/>
            <a:r>
              <a:rPr lang="en-US" sz="4400" smtClean="0"/>
              <a:t>Mortgage </a:t>
            </a:r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7200" dirty="0"/>
              <a:t>26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9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9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4400" smtClean="0"/>
              <a:t>Added to an insurance policy to protect high value items.</a:t>
            </a:r>
          </a:p>
          <a:p>
            <a:pPr eaLnBrk="1" hangingPunct="1"/>
            <a:r>
              <a:rPr lang="en-US" sz="4400" smtClean="0"/>
              <a:t>Personal property floater </a:t>
            </a:r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7200" dirty="0"/>
              <a:t>27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30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30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Why is it usually less expensive to take part in a group health insurance plan that purchase an individual plan?</a:t>
            </a:r>
          </a:p>
          <a:p>
            <a:pPr eaLnBrk="1" hangingPunct="1"/>
            <a:r>
              <a:rPr lang="en-US" sz="4000" smtClean="0"/>
              <a:t>The risk is spread among more people</a:t>
            </a:r>
            <a:r>
              <a:rPr lang="en-US" smtClean="0"/>
              <a:t>. </a:t>
            </a:r>
          </a:p>
        </p:txBody>
      </p:sp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7200" dirty="0"/>
              <a:t>28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4400" smtClean="0"/>
              <a:t>What is a certificate of deposit?</a:t>
            </a:r>
          </a:p>
          <a:p>
            <a:pPr eaLnBrk="1" hangingPunct="1"/>
            <a:r>
              <a:rPr lang="en-US" sz="4400" smtClean="0"/>
              <a:t>Way of saving money, there are restrictions on when you can withdraw your money. 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7000" dirty="0"/>
              <a:t>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4800" smtClean="0"/>
              <a:t>Another term for real estate.</a:t>
            </a:r>
          </a:p>
          <a:p>
            <a:pPr eaLnBrk="1" hangingPunct="1"/>
            <a:r>
              <a:rPr lang="en-US" sz="4800" smtClean="0"/>
              <a:t>Real property </a:t>
            </a:r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7200" dirty="0"/>
              <a:t>29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50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50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4400" smtClean="0"/>
              <a:t>This type of tax takes a higher percentage of your income as your income increases.</a:t>
            </a:r>
          </a:p>
          <a:p>
            <a:pPr eaLnBrk="1" hangingPunct="1"/>
            <a:r>
              <a:rPr lang="en-US" sz="4400" smtClean="0"/>
              <a:t>Progressive tax</a:t>
            </a:r>
          </a:p>
        </p:txBody>
      </p:sp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7200" dirty="0"/>
              <a:t>30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60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60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4400" smtClean="0"/>
              <a:t>When a bond is purchased at a premium, the yield will be ________ than the coupon rate. </a:t>
            </a:r>
          </a:p>
          <a:p>
            <a:pPr eaLnBrk="1" hangingPunct="1"/>
            <a:r>
              <a:rPr lang="en-US" sz="4400" smtClean="0"/>
              <a:t>Lower </a:t>
            </a:r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7200" dirty="0"/>
              <a:t>31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71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71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4800" smtClean="0"/>
              <a:t>A tax where the more you earn the less you pay.</a:t>
            </a:r>
          </a:p>
          <a:p>
            <a:pPr eaLnBrk="1" hangingPunct="1"/>
            <a:r>
              <a:rPr lang="en-US" sz="4800" smtClean="0"/>
              <a:t>Regressive </a:t>
            </a:r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7200" dirty="0"/>
              <a:t>32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81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81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4800" smtClean="0"/>
              <a:t>Establishing a monetary fund to cover the cost of a loss.</a:t>
            </a:r>
          </a:p>
          <a:p>
            <a:pPr eaLnBrk="1" hangingPunct="1"/>
            <a:r>
              <a:rPr lang="en-US" sz="4800" smtClean="0"/>
              <a:t>Self-insurance </a:t>
            </a:r>
          </a:p>
        </p:txBody>
      </p:sp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7200" dirty="0"/>
              <a:t>33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91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91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4400" smtClean="0"/>
              <a:t>A crime where a taxpayer does not pay their taxes.</a:t>
            </a:r>
          </a:p>
          <a:p>
            <a:pPr eaLnBrk="1" hangingPunct="1"/>
            <a:r>
              <a:rPr lang="en-US" sz="4400" smtClean="0"/>
              <a:t>Tax evasion </a:t>
            </a:r>
          </a:p>
        </p:txBody>
      </p:sp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7200" dirty="0"/>
              <a:t>34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01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01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4400" smtClean="0"/>
              <a:t>A form that lists a taxpayers total income and taxes deducted from their paycheck for a given year.</a:t>
            </a:r>
          </a:p>
          <a:p>
            <a:pPr eaLnBrk="1" hangingPunct="1"/>
            <a:r>
              <a:rPr lang="en-US" sz="4400" smtClean="0"/>
              <a:t>W-2</a:t>
            </a:r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7200" dirty="0"/>
              <a:t>35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12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4400" smtClean="0"/>
              <a:t>When a person dies without a will.</a:t>
            </a:r>
          </a:p>
          <a:p>
            <a:pPr eaLnBrk="1" hangingPunct="1"/>
            <a:r>
              <a:rPr lang="en-US" sz="4400" smtClean="0"/>
              <a:t>Intestate </a:t>
            </a:r>
          </a:p>
        </p:txBody>
      </p:sp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7200" dirty="0"/>
              <a:t>36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22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22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4400" smtClean="0"/>
              <a:t>The person chosen to administer a person’s will.</a:t>
            </a:r>
          </a:p>
          <a:p>
            <a:pPr eaLnBrk="1" hangingPunct="1"/>
            <a:r>
              <a:rPr lang="en-US" sz="4400" smtClean="0"/>
              <a:t>Executor </a:t>
            </a:r>
          </a:p>
        </p:txBody>
      </p:sp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7200" dirty="0" smtClean="0"/>
              <a:t>37</a:t>
            </a:r>
            <a:endParaRPr lang="en-US" sz="7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32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32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4400" smtClean="0"/>
              <a:t>Who pays a gift tax?</a:t>
            </a:r>
          </a:p>
          <a:p>
            <a:pPr eaLnBrk="1" hangingPunct="1"/>
            <a:r>
              <a:rPr lang="en-US" sz="4400" smtClean="0"/>
              <a:t>The giver</a:t>
            </a:r>
          </a:p>
        </p:txBody>
      </p:sp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7200" dirty="0" smtClean="0"/>
              <a:t>38</a:t>
            </a:r>
            <a:endParaRPr lang="en-US" sz="7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42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42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State the guidelines for choosing a PIN number.</a:t>
            </a:r>
          </a:p>
          <a:p>
            <a:pPr eaLnBrk="1" hangingPunct="1"/>
            <a:r>
              <a:rPr lang="en-US" sz="4000" smtClean="0"/>
              <a:t>A number that nobody else could figure out. </a:t>
            </a: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7000" dirty="0"/>
              <a:t>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4400" smtClean="0"/>
              <a:t>Gambling is this type of risk. </a:t>
            </a:r>
          </a:p>
          <a:p>
            <a:pPr eaLnBrk="1" hangingPunct="1"/>
            <a:r>
              <a:rPr lang="en-US" sz="4400" smtClean="0"/>
              <a:t>Speculative </a:t>
            </a:r>
          </a:p>
        </p:txBody>
      </p:sp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6600" dirty="0" smtClean="0"/>
              <a:t>39</a:t>
            </a:r>
            <a:endParaRPr lang="en-US" sz="6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52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52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4400" smtClean="0"/>
              <a:t>When should a taxpayer itemize?</a:t>
            </a:r>
          </a:p>
          <a:p>
            <a:pPr eaLnBrk="1" hangingPunct="1"/>
            <a:r>
              <a:rPr lang="en-US" sz="4400" smtClean="0"/>
              <a:t>When their expenses are larger than the standard deduction</a:t>
            </a:r>
            <a:r>
              <a:rPr lang="en-US" smtClean="0"/>
              <a:t>. </a:t>
            </a:r>
          </a:p>
        </p:txBody>
      </p:sp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7200" dirty="0" smtClean="0"/>
              <a:t>40</a:t>
            </a:r>
            <a:endParaRPr lang="en-US" sz="7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63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63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4400" smtClean="0"/>
              <a:t>A financial product where a the bank buys your house from you.</a:t>
            </a:r>
          </a:p>
          <a:p>
            <a:pPr eaLnBrk="1" hangingPunct="1"/>
            <a:r>
              <a:rPr lang="en-US" sz="4400" smtClean="0"/>
              <a:t>Reverse mortgage </a:t>
            </a:r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7200" dirty="0" smtClean="0"/>
              <a:t>41</a:t>
            </a:r>
            <a:endParaRPr lang="en-US" sz="7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73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73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4400" smtClean="0"/>
              <a:t>Another term for a flat tax.</a:t>
            </a:r>
          </a:p>
          <a:p>
            <a:pPr eaLnBrk="1" hangingPunct="1"/>
            <a:r>
              <a:rPr lang="en-US" sz="4400" smtClean="0"/>
              <a:t>Proportional </a:t>
            </a:r>
          </a:p>
        </p:txBody>
      </p:sp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7200" dirty="0" smtClean="0"/>
              <a:t>42</a:t>
            </a:r>
            <a:endParaRPr lang="en-US" sz="7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83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4400" smtClean="0"/>
              <a:t>The date your income tax return must be filed by.</a:t>
            </a:r>
          </a:p>
          <a:p>
            <a:pPr eaLnBrk="1" hangingPunct="1"/>
            <a:r>
              <a:rPr lang="en-US" sz="4400" smtClean="0"/>
              <a:t>April 15</a:t>
            </a:r>
          </a:p>
        </p:txBody>
      </p:sp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7200" dirty="0" smtClean="0"/>
              <a:t>43</a:t>
            </a:r>
            <a:endParaRPr lang="en-US" sz="7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93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93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4400" smtClean="0"/>
              <a:t>Who pays realtor’s commissions?</a:t>
            </a:r>
          </a:p>
          <a:p>
            <a:pPr eaLnBrk="1" hangingPunct="1"/>
            <a:r>
              <a:rPr lang="en-US" sz="4400" smtClean="0"/>
              <a:t>The seller, not the buyer. </a:t>
            </a:r>
          </a:p>
        </p:txBody>
      </p:sp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7200" dirty="0" smtClean="0"/>
              <a:t>44</a:t>
            </a:r>
            <a:endParaRPr lang="en-US" sz="7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04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04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4400" smtClean="0"/>
              <a:t>When real property is transferred from the seller to the buyer.</a:t>
            </a:r>
          </a:p>
          <a:p>
            <a:pPr eaLnBrk="1" hangingPunct="1"/>
            <a:r>
              <a:rPr lang="en-US" sz="4400" smtClean="0"/>
              <a:t>Closing date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7200" dirty="0" smtClean="0"/>
              <a:t>45</a:t>
            </a:r>
            <a:endParaRPr lang="en-US" sz="7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4400" smtClean="0"/>
              <a:t>The highest price a home will bring on the market.</a:t>
            </a:r>
          </a:p>
          <a:p>
            <a:pPr eaLnBrk="1" hangingPunct="1"/>
            <a:r>
              <a:rPr lang="en-US" sz="4400" smtClean="0"/>
              <a:t>Market value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7200" dirty="0" smtClean="0"/>
              <a:t>46</a:t>
            </a:r>
            <a:endParaRPr lang="en-US" sz="7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24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24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4400" smtClean="0"/>
              <a:t>What is a canceled check?</a:t>
            </a:r>
          </a:p>
          <a:p>
            <a:pPr eaLnBrk="1" hangingPunct="1"/>
            <a:r>
              <a:rPr lang="en-US" sz="4400" smtClean="0"/>
              <a:t>One that has been cashed.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7200" dirty="0" smtClean="0"/>
              <a:t>47</a:t>
            </a:r>
            <a:endParaRPr lang="en-US" sz="7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34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34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An endorsement where the signature of the payee is written exactly as his or her name appears on the front of the check.</a:t>
            </a:r>
          </a:p>
          <a:p>
            <a:pPr eaLnBrk="1" hangingPunct="1"/>
            <a:r>
              <a:rPr lang="en-US" sz="4000" smtClean="0"/>
              <a:t>Blank endorsement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7200" dirty="0" smtClean="0"/>
              <a:t>48</a:t>
            </a:r>
            <a:endParaRPr lang="en-US" sz="7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45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45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4400" smtClean="0"/>
              <a:t>What is a round lot?</a:t>
            </a:r>
          </a:p>
          <a:p>
            <a:pPr eaLnBrk="1" hangingPunct="1"/>
            <a:r>
              <a:rPr lang="en-US" sz="4400" smtClean="0"/>
              <a:t>Stocks are traded in multiples of 100. </a:t>
            </a:r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7000" dirty="0"/>
              <a:t>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4400" smtClean="0"/>
              <a:t>A term for balancing your checkbook.</a:t>
            </a:r>
          </a:p>
          <a:p>
            <a:pPr eaLnBrk="1" hangingPunct="1"/>
            <a:r>
              <a:rPr lang="en-US" sz="4400" smtClean="0"/>
              <a:t>Reconciling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7200" dirty="0" smtClean="0"/>
              <a:t>49</a:t>
            </a:r>
            <a:endParaRPr lang="en-US" sz="7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55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55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4400" smtClean="0"/>
              <a:t>A type of credit card that can only be used at a specific retailer. </a:t>
            </a:r>
          </a:p>
          <a:p>
            <a:pPr eaLnBrk="1" hangingPunct="1"/>
            <a:r>
              <a:rPr lang="en-US" sz="4400" smtClean="0"/>
              <a:t>Retail credit card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7200" dirty="0" smtClean="0"/>
              <a:t>50</a:t>
            </a:r>
            <a:endParaRPr lang="en-US" sz="7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65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65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4400" smtClean="0"/>
              <a:t>What does APR stand for?</a:t>
            </a:r>
          </a:p>
          <a:p>
            <a:pPr eaLnBrk="1" hangingPunct="1"/>
            <a:r>
              <a:rPr lang="en-US" sz="4400" smtClean="0"/>
              <a:t>Annual percentage rate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7200" dirty="0" smtClean="0"/>
              <a:t>51</a:t>
            </a:r>
            <a:endParaRPr lang="en-US" sz="7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75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75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4400" smtClean="0"/>
              <a:t>List one of the 3 major credit bureaus.</a:t>
            </a:r>
          </a:p>
          <a:p>
            <a:pPr eaLnBrk="1" hangingPunct="1"/>
            <a:r>
              <a:rPr lang="en-US" sz="4400" smtClean="0"/>
              <a:t>Experian</a:t>
            </a:r>
          </a:p>
          <a:p>
            <a:pPr eaLnBrk="1" hangingPunct="1"/>
            <a:r>
              <a:rPr lang="en-US" sz="4400" smtClean="0"/>
              <a:t>Trans Union</a:t>
            </a:r>
          </a:p>
          <a:p>
            <a:pPr eaLnBrk="1" hangingPunct="1"/>
            <a:r>
              <a:rPr lang="en-US" sz="4400" smtClean="0"/>
              <a:t>Equifax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7200" dirty="0" smtClean="0"/>
              <a:t>52</a:t>
            </a:r>
            <a:endParaRPr lang="en-US" sz="7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86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86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86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86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86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86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Amount of time allowed to the cardholder between the day the items are charged on the credit card and the day finance charges are applied. </a:t>
            </a:r>
          </a:p>
          <a:p>
            <a:pPr eaLnBrk="1" hangingPunct="1"/>
            <a:r>
              <a:rPr lang="en-US" sz="4000" smtClean="0"/>
              <a:t>Grace period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7200" dirty="0" smtClean="0"/>
              <a:t>53</a:t>
            </a:r>
            <a:endParaRPr lang="en-US" sz="7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96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96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4400" smtClean="0"/>
              <a:t>When can a person view their credit report for free?</a:t>
            </a:r>
          </a:p>
          <a:p>
            <a:pPr eaLnBrk="1" hangingPunct="1"/>
            <a:r>
              <a:rPr lang="en-US" sz="4400" smtClean="0"/>
              <a:t>Once per year</a:t>
            </a:r>
          </a:p>
          <a:p>
            <a:pPr eaLnBrk="1" hangingPunct="1"/>
            <a:r>
              <a:rPr lang="en-US" sz="4400" smtClean="0"/>
              <a:t>When denied credit due to something on their credit report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7200" dirty="0" smtClean="0"/>
              <a:t>54</a:t>
            </a:r>
            <a:endParaRPr lang="en-US" sz="7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06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06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06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06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4400" smtClean="0"/>
              <a:t>What does the FDIC do?</a:t>
            </a:r>
          </a:p>
          <a:p>
            <a:pPr eaLnBrk="1" hangingPunct="1"/>
            <a:r>
              <a:rPr lang="en-US" sz="4400" smtClean="0"/>
              <a:t>Provides insurance for depositors at commercial banks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7200" dirty="0" smtClean="0"/>
              <a:t>55</a:t>
            </a:r>
            <a:endParaRPr lang="en-US" sz="7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6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6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4400" smtClean="0"/>
              <a:t>Income received by stockholders.</a:t>
            </a:r>
          </a:p>
          <a:p>
            <a:pPr eaLnBrk="1" hangingPunct="1"/>
            <a:r>
              <a:rPr lang="en-US" sz="4400" smtClean="0"/>
              <a:t>Dividends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7200" dirty="0" smtClean="0"/>
              <a:t>56</a:t>
            </a:r>
            <a:endParaRPr lang="en-US" sz="7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27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27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4800" smtClean="0"/>
              <a:t>The over the counter stock market.</a:t>
            </a:r>
          </a:p>
          <a:p>
            <a:pPr eaLnBrk="1" hangingPunct="1"/>
            <a:r>
              <a:rPr lang="en-US" sz="4800" smtClean="0"/>
              <a:t>NASDAQ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7200" dirty="0" smtClean="0"/>
              <a:t>57</a:t>
            </a:r>
            <a:endParaRPr lang="en-US" sz="7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37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37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4400" smtClean="0"/>
              <a:t>The largest stock exchange.</a:t>
            </a:r>
          </a:p>
          <a:p>
            <a:pPr eaLnBrk="1" hangingPunct="1"/>
            <a:r>
              <a:rPr lang="en-US" sz="4400" smtClean="0"/>
              <a:t>NYSE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7200" dirty="0" smtClean="0"/>
              <a:t>58</a:t>
            </a:r>
            <a:endParaRPr lang="en-US" sz="7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47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47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Explain the difference between a debit card and a credit card.</a:t>
            </a:r>
          </a:p>
          <a:p>
            <a:pPr eaLnBrk="1" hangingPunct="1"/>
            <a:r>
              <a:rPr lang="en-US" sz="4000" smtClean="0"/>
              <a:t>Debit card=way to access money in your checking account</a:t>
            </a:r>
          </a:p>
          <a:p>
            <a:pPr eaLnBrk="1" hangingPunct="1"/>
            <a:r>
              <a:rPr lang="en-US" sz="4000" smtClean="0"/>
              <a:t>Credit card=loan </a:t>
            </a:r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7000" dirty="0"/>
              <a:t>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4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4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94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94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4400" smtClean="0"/>
              <a:t>An increase in the number of shares outstanding of a corporation’s stock.</a:t>
            </a:r>
          </a:p>
          <a:p>
            <a:pPr eaLnBrk="1" hangingPunct="1"/>
            <a:r>
              <a:rPr lang="en-US" sz="4400" smtClean="0"/>
              <a:t>Stock split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7200" dirty="0" smtClean="0"/>
              <a:t>59</a:t>
            </a:r>
            <a:endParaRPr lang="en-US" sz="7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57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57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4400" smtClean="0"/>
              <a:t>When an investor makes money on the sale of stock.</a:t>
            </a:r>
          </a:p>
          <a:p>
            <a:pPr eaLnBrk="1" hangingPunct="1"/>
            <a:r>
              <a:rPr lang="en-US" sz="4400" smtClean="0"/>
              <a:t>Capital gain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7200" dirty="0" smtClean="0"/>
              <a:t>60</a:t>
            </a:r>
            <a:endParaRPr lang="en-US" sz="7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68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68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4400" smtClean="0"/>
              <a:t>Elected by stockholders to guide a corporation.</a:t>
            </a:r>
          </a:p>
          <a:p>
            <a:pPr eaLnBrk="1" hangingPunct="1"/>
            <a:r>
              <a:rPr lang="en-US" sz="4400" smtClean="0"/>
              <a:t>Board of directors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7200" dirty="0" smtClean="0"/>
              <a:t>61</a:t>
            </a:r>
            <a:endParaRPr lang="en-US" sz="7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78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78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4400" smtClean="0"/>
              <a:t>These stocks do well when the economy is growing but usually do poorly in times of recession.</a:t>
            </a:r>
          </a:p>
          <a:p>
            <a:pPr eaLnBrk="1" hangingPunct="1"/>
            <a:r>
              <a:rPr lang="en-US" sz="4400" smtClean="0"/>
              <a:t>Cyclical stocks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7200" dirty="0" smtClean="0"/>
              <a:t>62</a:t>
            </a:r>
            <a:endParaRPr lang="en-US" sz="7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88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88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4800" smtClean="0"/>
              <a:t>Another term for face value.</a:t>
            </a:r>
          </a:p>
          <a:p>
            <a:pPr eaLnBrk="1" hangingPunct="1"/>
            <a:r>
              <a:rPr lang="en-US" sz="4800" smtClean="0"/>
              <a:t>Par value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7200" dirty="0" smtClean="0"/>
              <a:t>63</a:t>
            </a:r>
            <a:endParaRPr lang="en-US" sz="7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98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98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4800" smtClean="0"/>
              <a:t>Bonds with low or no rating.</a:t>
            </a:r>
          </a:p>
          <a:p>
            <a:pPr eaLnBrk="1" hangingPunct="1"/>
            <a:r>
              <a:rPr lang="en-US" sz="4800" smtClean="0"/>
              <a:t>Junk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7200" dirty="0" smtClean="0"/>
              <a:t>64</a:t>
            </a:r>
            <a:endParaRPr lang="en-US" sz="7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08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08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4800" smtClean="0"/>
              <a:t>Bond backed only by the general credit standing of a corporation.</a:t>
            </a:r>
          </a:p>
          <a:p>
            <a:pPr eaLnBrk="1" hangingPunct="1"/>
            <a:r>
              <a:rPr lang="en-US" sz="4800" smtClean="0"/>
              <a:t>Debenture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7200" dirty="0" smtClean="0"/>
              <a:t>65</a:t>
            </a:r>
            <a:endParaRPr lang="en-US" sz="7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4800" smtClean="0"/>
              <a:t>The cost of insurance.</a:t>
            </a:r>
          </a:p>
          <a:p>
            <a:pPr eaLnBrk="1" hangingPunct="1"/>
            <a:r>
              <a:rPr lang="en-US" sz="4800" smtClean="0"/>
              <a:t>Premium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7200" dirty="0" smtClean="0"/>
              <a:t>66</a:t>
            </a:r>
            <a:endParaRPr lang="en-US" sz="7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29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29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69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4800" smtClean="0"/>
              <a:t>The possibility of a loss.</a:t>
            </a:r>
          </a:p>
          <a:p>
            <a:pPr eaLnBrk="1" hangingPunct="1"/>
            <a:r>
              <a:rPr lang="en-US" sz="4800" smtClean="0"/>
              <a:t>Risk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7200" dirty="0" smtClean="0"/>
              <a:t>67</a:t>
            </a:r>
            <a:endParaRPr lang="en-US" sz="7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39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39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4800" smtClean="0"/>
              <a:t>One who calculates an insurance premium.</a:t>
            </a:r>
          </a:p>
          <a:p>
            <a:pPr eaLnBrk="1" hangingPunct="1"/>
            <a:r>
              <a:rPr lang="en-US" sz="4800" smtClean="0"/>
              <a:t>Actuary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7200" dirty="0" smtClean="0"/>
              <a:t>68</a:t>
            </a:r>
            <a:endParaRPr lang="en-US" sz="7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49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49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The most expensive method of using a credit card.</a:t>
            </a:r>
          </a:p>
          <a:p>
            <a:pPr eaLnBrk="1" hangingPunct="1"/>
            <a:r>
              <a:rPr lang="en-US" sz="4000" smtClean="0"/>
              <a:t>Cash advance or convenience check </a:t>
            </a:r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7000" dirty="0"/>
              <a:t>6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4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4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7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To take measures to lessen the frequency oR severity of losses that may occur. </a:t>
            </a:r>
          </a:p>
          <a:p>
            <a:pPr eaLnBrk="1" hangingPunct="1"/>
            <a:r>
              <a:rPr lang="en-US" sz="4000" smtClean="0"/>
              <a:t>Reduce the risk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7200" dirty="0" smtClean="0"/>
              <a:t>69</a:t>
            </a:r>
            <a:endParaRPr lang="en-US" sz="7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60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60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5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4400" smtClean="0"/>
              <a:t>When an investor loses money on the sale of stock.</a:t>
            </a:r>
          </a:p>
          <a:p>
            <a:pPr eaLnBrk="1" hangingPunct="1"/>
            <a:r>
              <a:rPr lang="en-US" sz="4400" smtClean="0"/>
              <a:t>Capital loss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7200" dirty="0" smtClean="0"/>
              <a:t>70</a:t>
            </a:r>
            <a:endParaRPr lang="en-US" sz="7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80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80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4800" smtClean="0"/>
              <a:t>What is an attractive nuisance?</a:t>
            </a:r>
          </a:p>
          <a:p>
            <a:pPr eaLnBrk="1" hangingPunct="1"/>
            <a:r>
              <a:rPr lang="en-US" sz="4800" smtClean="0"/>
              <a:t>Example: trampoline or swimming pool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7200" dirty="0" smtClean="0"/>
              <a:t>71</a:t>
            </a:r>
            <a:endParaRPr lang="en-US" sz="7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90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90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3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4400" smtClean="0"/>
              <a:t>People who determine the value of property destroyed for insurance companies. </a:t>
            </a:r>
          </a:p>
          <a:p>
            <a:pPr eaLnBrk="1" hangingPunct="1"/>
            <a:r>
              <a:rPr lang="en-US" sz="4400" smtClean="0"/>
              <a:t>Claims adjustors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7200" dirty="0" smtClean="0"/>
              <a:t>72</a:t>
            </a:r>
            <a:endParaRPr lang="en-US" sz="7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01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01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4400" smtClean="0"/>
              <a:t>These people look for evidence of destroyed or damaged property. </a:t>
            </a:r>
          </a:p>
          <a:p>
            <a:pPr eaLnBrk="1" hangingPunct="1"/>
            <a:r>
              <a:rPr lang="en-US" sz="4400" smtClean="0"/>
              <a:t>Insurance investigators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7200" dirty="0" smtClean="0"/>
              <a:t>73</a:t>
            </a:r>
            <a:endParaRPr lang="en-US" sz="7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11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11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1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4400" smtClean="0"/>
              <a:t>Another term for self-insurance.</a:t>
            </a:r>
          </a:p>
          <a:p>
            <a:pPr eaLnBrk="1" hangingPunct="1"/>
            <a:r>
              <a:rPr lang="en-US" sz="4400" smtClean="0"/>
              <a:t>Risk assumption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7200" dirty="0" smtClean="0"/>
              <a:t>74</a:t>
            </a:r>
            <a:endParaRPr lang="en-US" sz="7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5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4800" smtClean="0"/>
              <a:t>Insurance that protects against loss from death.</a:t>
            </a:r>
          </a:p>
          <a:p>
            <a:pPr eaLnBrk="1" hangingPunct="1"/>
            <a:r>
              <a:rPr lang="en-US" sz="4800" smtClean="0"/>
              <a:t>Life insurance.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7200" dirty="0" smtClean="0"/>
              <a:t>75</a:t>
            </a:r>
            <a:endParaRPr lang="en-US" sz="7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31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31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09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4400" smtClean="0"/>
              <a:t>Being paid twice the death benefit for an accidental death.</a:t>
            </a:r>
          </a:p>
          <a:p>
            <a:pPr eaLnBrk="1" hangingPunct="1"/>
            <a:r>
              <a:rPr lang="en-US" sz="4400" smtClean="0"/>
              <a:t>Double indemnity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7200" dirty="0" smtClean="0"/>
              <a:t>76</a:t>
            </a:r>
            <a:endParaRPr lang="en-US" sz="7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42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42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3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4400" smtClean="0"/>
              <a:t>A front-end load.</a:t>
            </a:r>
          </a:p>
          <a:p>
            <a:pPr eaLnBrk="1" hangingPunct="1"/>
            <a:r>
              <a:rPr lang="en-US" sz="4400" smtClean="0"/>
              <a:t>Paid when you buy the mutual fund.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7200" dirty="0" smtClean="0"/>
              <a:t>77</a:t>
            </a:r>
            <a:endParaRPr lang="en-US" sz="7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52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52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7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4800" smtClean="0"/>
              <a:t>Agreements to buy commodities at specified prices on specified dates. </a:t>
            </a:r>
          </a:p>
          <a:p>
            <a:pPr eaLnBrk="1" hangingPunct="1"/>
            <a:r>
              <a:rPr lang="en-US" sz="4800" smtClean="0"/>
              <a:t>Futures contracts.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7200" dirty="0" smtClean="0"/>
              <a:t>78</a:t>
            </a:r>
            <a:endParaRPr lang="en-US" sz="7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62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62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What does PIN stand for?</a:t>
            </a:r>
          </a:p>
          <a:p>
            <a:pPr eaLnBrk="1" hangingPunct="1"/>
            <a:r>
              <a:rPr lang="en-US" sz="4000" smtClean="0"/>
              <a:t>Personal identification number 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7000" dirty="0"/>
              <a:t>7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5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5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1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4800" smtClean="0"/>
              <a:t>Example of a progressive tax.</a:t>
            </a:r>
          </a:p>
          <a:p>
            <a:pPr eaLnBrk="1" hangingPunct="1"/>
            <a:r>
              <a:rPr lang="en-US" sz="4800" smtClean="0"/>
              <a:t>Federal income tax.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7200" dirty="0" smtClean="0"/>
              <a:t>79</a:t>
            </a:r>
            <a:endParaRPr lang="en-US" sz="7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72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72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5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4800" smtClean="0"/>
              <a:t>Items such as coins and antiques are investments known as_______.</a:t>
            </a:r>
          </a:p>
          <a:p>
            <a:pPr eaLnBrk="1" hangingPunct="1"/>
            <a:r>
              <a:rPr lang="en-US" sz="4800" smtClean="0"/>
              <a:t>Collectibles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7200" dirty="0" smtClean="0"/>
              <a:t>80</a:t>
            </a:r>
            <a:endParaRPr lang="en-US" sz="7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83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83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29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4800" smtClean="0"/>
              <a:t>An example of a regressive tax.</a:t>
            </a:r>
          </a:p>
          <a:p>
            <a:pPr eaLnBrk="1" hangingPunct="1"/>
            <a:r>
              <a:rPr lang="en-US" sz="4800" smtClean="0"/>
              <a:t>Sales tax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7200" dirty="0" smtClean="0"/>
              <a:t>81</a:t>
            </a:r>
            <a:endParaRPr lang="en-US" sz="7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93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93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3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4400" smtClean="0"/>
              <a:t>As taxable income increases, tax rates ____.</a:t>
            </a:r>
          </a:p>
          <a:p>
            <a:pPr eaLnBrk="1" hangingPunct="1"/>
            <a:r>
              <a:rPr lang="en-US" sz="4400" smtClean="0"/>
              <a:t>Increases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7200" dirty="0" smtClean="0"/>
              <a:t>82</a:t>
            </a:r>
            <a:endParaRPr lang="en-US" sz="7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03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03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7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4800" smtClean="0"/>
              <a:t>The difference between market value of property and what you owe on it.</a:t>
            </a:r>
          </a:p>
          <a:p>
            <a:pPr eaLnBrk="1" hangingPunct="1"/>
            <a:r>
              <a:rPr lang="en-US" sz="4800" smtClean="0"/>
              <a:t>Equity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7200" dirty="0" smtClean="0"/>
              <a:t>83</a:t>
            </a:r>
            <a:endParaRPr lang="en-US" sz="7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13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13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1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4400" smtClean="0"/>
              <a:t>Another term for closing costs.</a:t>
            </a:r>
          </a:p>
          <a:p>
            <a:pPr eaLnBrk="1" hangingPunct="1"/>
            <a:r>
              <a:rPr lang="en-US" sz="4400" smtClean="0"/>
              <a:t>Settlement costs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7200" dirty="0" smtClean="0"/>
              <a:t>84</a:t>
            </a:r>
            <a:endParaRPr lang="en-US" sz="7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5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4800" smtClean="0"/>
              <a:t>An example of a defined-benefits plan.</a:t>
            </a:r>
          </a:p>
          <a:p>
            <a:pPr eaLnBrk="1" hangingPunct="1"/>
            <a:r>
              <a:rPr lang="en-US" sz="4800" smtClean="0"/>
              <a:t>pension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7200" dirty="0" smtClean="0"/>
              <a:t>85</a:t>
            </a:r>
            <a:endParaRPr lang="en-US" sz="7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34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34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49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4800" smtClean="0"/>
              <a:t>A legal document authorizing someone to act on your behalf to handle personal affairs.</a:t>
            </a:r>
          </a:p>
          <a:p>
            <a:pPr eaLnBrk="1" hangingPunct="1"/>
            <a:r>
              <a:rPr lang="en-US" sz="4800" smtClean="0"/>
              <a:t>Power of attorney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7200" dirty="0" smtClean="0"/>
              <a:t>86</a:t>
            </a:r>
            <a:endParaRPr lang="en-US" sz="7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44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44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3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4800" smtClean="0"/>
              <a:t>An IRA that taxes contributions, but not money withdrawn at retirement.</a:t>
            </a:r>
          </a:p>
          <a:p>
            <a:pPr eaLnBrk="1" hangingPunct="1"/>
            <a:r>
              <a:rPr lang="en-US" sz="4800" smtClean="0"/>
              <a:t>Roth IRA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7200" dirty="0" smtClean="0"/>
              <a:t>87</a:t>
            </a:r>
            <a:endParaRPr lang="en-US" sz="7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54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54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7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4400" smtClean="0"/>
              <a:t>An apartment with one large room that serves as the kitchen, living room, bedroom, plus a bathroom.</a:t>
            </a:r>
          </a:p>
          <a:p>
            <a:pPr eaLnBrk="1" hangingPunct="1"/>
            <a:r>
              <a:rPr lang="en-US" sz="4400" smtClean="0"/>
              <a:t>Efficiency apartment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7200" dirty="0" smtClean="0"/>
              <a:t>88</a:t>
            </a:r>
            <a:endParaRPr lang="en-US" sz="7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64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64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What types of public records appear on a person’s credit report?</a:t>
            </a:r>
          </a:p>
          <a:p>
            <a:pPr eaLnBrk="1" hangingPunct="1"/>
            <a:r>
              <a:rPr lang="en-US" sz="4000" smtClean="0"/>
              <a:t>Divorce</a:t>
            </a:r>
          </a:p>
          <a:p>
            <a:pPr eaLnBrk="1" hangingPunct="1"/>
            <a:r>
              <a:rPr lang="en-US" sz="4000" smtClean="0"/>
              <a:t>Bankruptcy</a:t>
            </a:r>
          </a:p>
          <a:p>
            <a:pPr eaLnBrk="1" hangingPunct="1"/>
            <a:r>
              <a:rPr lang="en-US" sz="4000" smtClean="0"/>
              <a:t>Liens</a:t>
            </a:r>
          </a:p>
          <a:p>
            <a:pPr eaLnBrk="1" hangingPunct="1"/>
            <a:r>
              <a:rPr lang="en-US" sz="4000" smtClean="0"/>
              <a:t>Lawsuits </a:t>
            </a: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7000" dirty="0"/>
              <a:t>8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25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25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25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25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5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5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1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What does MLS stand for?</a:t>
            </a:r>
          </a:p>
          <a:p>
            <a:pPr eaLnBrk="1" hangingPunct="1"/>
            <a:r>
              <a:rPr lang="en-US" sz="4000" smtClean="0"/>
              <a:t>Multiple Listing Service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7200" dirty="0" smtClean="0"/>
              <a:t>89</a:t>
            </a:r>
            <a:endParaRPr lang="en-US" sz="7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75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75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5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4400" smtClean="0"/>
              <a:t>A legal document that establishes ownership.</a:t>
            </a:r>
          </a:p>
          <a:p>
            <a:pPr eaLnBrk="1" hangingPunct="1"/>
            <a:r>
              <a:rPr lang="en-US" sz="4400" smtClean="0"/>
              <a:t>Title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7200" dirty="0" smtClean="0"/>
              <a:t>90</a:t>
            </a:r>
            <a:r>
              <a:rPr lang="en-US" dirty="0" smtClean="0"/>
              <a:t>	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85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85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69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4400" smtClean="0"/>
              <a:t>The portion of the purchase price that the buyer deposits as evidence of good faith.</a:t>
            </a:r>
          </a:p>
          <a:p>
            <a:pPr eaLnBrk="1" hangingPunct="1"/>
            <a:r>
              <a:rPr lang="en-US" sz="4400" smtClean="0"/>
              <a:t>Earnest money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7200" dirty="0" smtClean="0"/>
              <a:t>91</a:t>
            </a:r>
            <a:endParaRPr lang="en-US" sz="7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95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95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3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4400" smtClean="0"/>
              <a:t>A formal document that expresses interest in entering into a contract with someone is a(n) _______.</a:t>
            </a:r>
          </a:p>
          <a:p>
            <a:pPr eaLnBrk="1" hangingPunct="1"/>
            <a:r>
              <a:rPr lang="en-US" sz="4400" smtClean="0"/>
              <a:t>Offer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7200" dirty="0" smtClean="0"/>
              <a:t>92</a:t>
            </a:r>
            <a:endParaRPr lang="en-US" sz="7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05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05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Equity">
    <a:dk1>
      <a:sysClr val="windowText" lastClr="000000"/>
    </a:dk1>
    <a:lt1>
      <a:sysClr val="window" lastClr="FFFFFF"/>
    </a:lt1>
    <a:dk2>
      <a:srgbClr val="696464"/>
    </a:dk2>
    <a:lt2>
      <a:srgbClr val="E9E5DC"/>
    </a:lt2>
    <a:accent1>
      <a:srgbClr val="D34817"/>
    </a:accent1>
    <a:accent2>
      <a:srgbClr val="9B2D1F"/>
    </a:accent2>
    <a:accent3>
      <a:srgbClr val="A28E6A"/>
    </a:accent3>
    <a:accent4>
      <a:srgbClr val="956251"/>
    </a:accent4>
    <a:accent5>
      <a:srgbClr val="918485"/>
    </a:accent5>
    <a:accent6>
      <a:srgbClr val="855D5D"/>
    </a:accent6>
    <a:hlink>
      <a:srgbClr val="CC9900"/>
    </a:hlink>
    <a:folHlink>
      <a:srgbClr val="96A9A9"/>
    </a:folHlink>
  </a:clrScheme>
</a:themeOverride>
</file>

<file path=ppt/theme/themeOverride2.xml><?xml version="1.0" encoding="utf-8"?>
<a:themeOverride xmlns:a="http://schemas.openxmlformats.org/drawingml/2006/main">
  <a:clrScheme name="Equity">
    <a:dk1>
      <a:sysClr val="windowText" lastClr="000000"/>
    </a:dk1>
    <a:lt1>
      <a:sysClr val="window" lastClr="FFFFFF"/>
    </a:lt1>
    <a:dk2>
      <a:srgbClr val="696464"/>
    </a:dk2>
    <a:lt2>
      <a:srgbClr val="E9E5DC"/>
    </a:lt2>
    <a:accent1>
      <a:srgbClr val="D34817"/>
    </a:accent1>
    <a:accent2>
      <a:srgbClr val="9B2D1F"/>
    </a:accent2>
    <a:accent3>
      <a:srgbClr val="A28E6A"/>
    </a:accent3>
    <a:accent4>
      <a:srgbClr val="956251"/>
    </a:accent4>
    <a:accent5>
      <a:srgbClr val="918485"/>
    </a:accent5>
    <a:accent6>
      <a:srgbClr val="855D5D"/>
    </a:accent6>
    <a:hlink>
      <a:srgbClr val="CC9900"/>
    </a:hlink>
    <a:folHlink>
      <a:srgbClr val="96A9A9"/>
    </a:folHlink>
  </a:clrScheme>
</a:themeOverride>
</file>

<file path=ppt/theme/themeOverride3.xml><?xml version="1.0" encoding="utf-8"?>
<a:themeOverride xmlns:a="http://schemas.openxmlformats.org/drawingml/2006/main">
  <a:clrScheme name="Equity">
    <a:dk1>
      <a:sysClr val="windowText" lastClr="000000"/>
    </a:dk1>
    <a:lt1>
      <a:sysClr val="window" lastClr="FFFFFF"/>
    </a:lt1>
    <a:dk2>
      <a:srgbClr val="696464"/>
    </a:dk2>
    <a:lt2>
      <a:srgbClr val="E9E5DC"/>
    </a:lt2>
    <a:accent1>
      <a:srgbClr val="D34817"/>
    </a:accent1>
    <a:accent2>
      <a:srgbClr val="9B2D1F"/>
    </a:accent2>
    <a:accent3>
      <a:srgbClr val="A28E6A"/>
    </a:accent3>
    <a:accent4>
      <a:srgbClr val="956251"/>
    </a:accent4>
    <a:accent5>
      <a:srgbClr val="918485"/>
    </a:accent5>
    <a:accent6>
      <a:srgbClr val="855D5D"/>
    </a:accent6>
    <a:hlink>
      <a:srgbClr val="CC9900"/>
    </a:hlink>
    <a:folHlink>
      <a:srgbClr val="96A9A9"/>
    </a:folHlink>
  </a:clrScheme>
</a:themeOverride>
</file>

<file path=ppt/theme/themeOverride4.xml><?xml version="1.0" encoding="utf-8"?>
<a:themeOverride xmlns:a="http://schemas.openxmlformats.org/drawingml/2006/main">
  <a:clrScheme name="Equity">
    <a:dk1>
      <a:sysClr val="windowText" lastClr="000000"/>
    </a:dk1>
    <a:lt1>
      <a:sysClr val="window" lastClr="FFFFFF"/>
    </a:lt1>
    <a:dk2>
      <a:srgbClr val="696464"/>
    </a:dk2>
    <a:lt2>
      <a:srgbClr val="E9E5DC"/>
    </a:lt2>
    <a:accent1>
      <a:srgbClr val="D34817"/>
    </a:accent1>
    <a:accent2>
      <a:srgbClr val="9B2D1F"/>
    </a:accent2>
    <a:accent3>
      <a:srgbClr val="A28E6A"/>
    </a:accent3>
    <a:accent4>
      <a:srgbClr val="956251"/>
    </a:accent4>
    <a:accent5>
      <a:srgbClr val="918485"/>
    </a:accent5>
    <a:accent6>
      <a:srgbClr val="855D5D"/>
    </a:accent6>
    <a:hlink>
      <a:srgbClr val="CC9900"/>
    </a:hlink>
    <a:folHlink>
      <a:srgbClr val="96A9A9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528</TotalTime>
  <Words>1110</Words>
  <Application>Microsoft Office PowerPoint</Application>
  <PresentationFormat>On-screen Show (4:3)</PresentationFormat>
  <Paragraphs>192</Paragraphs>
  <Slides>93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Design Template</vt:lpstr>
      </vt:variant>
      <vt:variant>
        <vt:i4>8</vt:i4>
      </vt:variant>
      <vt:variant>
        <vt:lpstr>Slide Titles</vt:lpstr>
      </vt:variant>
      <vt:variant>
        <vt:i4>93</vt:i4>
      </vt:variant>
    </vt:vector>
  </HeadingPairs>
  <TitlesOfParts>
    <vt:vector size="107" baseType="lpstr">
      <vt:lpstr>Arial</vt:lpstr>
      <vt:lpstr>Lucida Sans Unicode</vt:lpstr>
      <vt:lpstr>Wingdings 3</vt:lpstr>
      <vt:lpstr>Verdana</vt:lpstr>
      <vt:lpstr>Wingdings 2</vt:lpstr>
      <vt:lpstr>Calibri</vt:lpstr>
      <vt:lpstr>Concourse</vt:lpstr>
      <vt:lpstr>Concourse</vt:lpstr>
      <vt:lpstr>Concourse</vt:lpstr>
      <vt:lpstr>Concourse</vt:lpstr>
      <vt:lpstr>Concourse</vt:lpstr>
      <vt:lpstr>Concourse</vt:lpstr>
      <vt:lpstr>Concourse</vt:lpstr>
      <vt:lpstr>Concourse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Slide 35</vt:lpstr>
      <vt:lpstr>Slide 36</vt:lpstr>
      <vt:lpstr>Slide 37</vt:lpstr>
      <vt:lpstr>Slide 38</vt:lpstr>
      <vt:lpstr>Slide 39</vt:lpstr>
      <vt:lpstr>Slide 40</vt:lpstr>
      <vt:lpstr>Slide 41</vt:lpstr>
      <vt:lpstr>Slide 42</vt:lpstr>
      <vt:lpstr>Slide 43</vt:lpstr>
      <vt:lpstr>Slide 44</vt:lpstr>
      <vt:lpstr>Slide 45</vt:lpstr>
      <vt:lpstr>Slide 46</vt:lpstr>
      <vt:lpstr>Slide 47</vt:lpstr>
      <vt:lpstr>Slide 48</vt:lpstr>
      <vt:lpstr>Slide 49</vt:lpstr>
      <vt:lpstr>Slide 50</vt:lpstr>
      <vt:lpstr>Slide 51</vt:lpstr>
      <vt:lpstr>Slide 52</vt:lpstr>
      <vt:lpstr>Slide 53</vt:lpstr>
      <vt:lpstr>Slide 54</vt:lpstr>
      <vt:lpstr>Slide 55</vt:lpstr>
      <vt:lpstr>Slide 56</vt:lpstr>
      <vt:lpstr>Slide 57</vt:lpstr>
      <vt:lpstr>Slide 58</vt:lpstr>
      <vt:lpstr>Slide 59</vt:lpstr>
      <vt:lpstr>Slide 60</vt:lpstr>
      <vt:lpstr>Slide 61</vt:lpstr>
      <vt:lpstr>Slide 62</vt:lpstr>
      <vt:lpstr>Slide 63</vt:lpstr>
      <vt:lpstr>Slide 64</vt:lpstr>
      <vt:lpstr>Slide 65</vt:lpstr>
      <vt:lpstr>Slide 66</vt:lpstr>
      <vt:lpstr>Slide 67</vt:lpstr>
      <vt:lpstr>Slide 68</vt:lpstr>
      <vt:lpstr>Slide 69</vt:lpstr>
      <vt:lpstr>Slide 70</vt:lpstr>
      <vt:lpstr>Slide 71</vt:lpstr>
      <vt:lpstr>Slide 72</vt:lpstr>
      <vt:lpstr>Slide 73</vt:lpstr>
      <vt:lpstr>Slide 74</vt:lpstr>
      <vt:lpstr>Slide 75</vt:lpstr>
      <vt:lpstr>Slide 76</vt:lpstr>
      <vt:lpstr>Slide 77</vt:lpstr>
      <vt:lpstr>Slide 78</vt:lpstr>
      <vt:lpstr>Slide 79</vt:lpstr>
      <vt:lpstr>Slide 80</vt:lpstr>
      <vt:lpstr>Slide 81</vt:lpstr>
      <vt:lpstr>Slide 82</vt:lpstr>
      <vt:lpstr>Slide 83</vt:lpstr>
      <vt:lpstr>Slide 84</vt:lpstr>
      <vt:lpstr>Slide 85</vt:lpstr>
      <vt:lpstr>Slide 86</vt:lpstr>
      <vt:lpstr>Slide 87</vt:lpstr>
      <vt:lpstr>Slide 88</vt:lpstr>
      <vt:lpstr>Slide 89</vt:lpstr>
      <vt:lpstr>Slide 90</vt:lpstr>
      <vt:lpstr>Slide 91</vt:lpstr>
      <vt:lpstr>Slide 92</vt:lpstr>
      <vt:lpstr>Slide 93</vt:lpstr>
    </vt:vector>
  </TitlesOfParts>
  <Company>Brandon Valley School District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Semester Test Review</dc:title>
  <dc:creator>mainl</dc:creator>
  <cp:lastModifiedBy>mainl</cp:lastModifiedBy>
  <cp:revision>43</cp:revision>
  <dcterms:created xsi:type="dcterms:W3CDTF">2009-01-12T19:10:23Z</dcterms:created>
  <dcterms:modified xsi:type="dcterms:W3CDTF">2010-01-12T15:32:52Z</dcterms:modified>
</cp:coreProperties>
</file>